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0" r:id="rId8"/>
    <p:sldId id="263" r:id="rId9"/>
    <p:sldId id="265"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2/12/2020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2/12/2020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dirty="0"/>
              <a:t>2/12/2020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2/12/2020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2/12/2020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2/12/2020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dirty="0"/>
              <a:t>2/12/2020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dirty="0"/>
              <a:t>2/12/2020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2/12/2020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pravo.gov.r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rosmintrud.r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2446" y="498765"/>
            <a:ext cx="10108790" cy="1672936"/>
          </a:xfrm>
        </p:spPr>
        <p:txBody>
          <a:bodyPr/>
          <a:lstStyle/>
          <a:p>
            <a:r>
              <a:rPr lang="ru-RU" sz="3200" b="1" dirty="0">
                <a:solidFill>
                  <a:srgbClr val="FFFF00"/>
                </a:solidFill>
                <a:latin typeface="Times New Roman" panose="02020603050405020304" pitchFamily="18" charset="0"/>
                <a:cs typeface="Times New Roman" panose="02020603050405020304" pitchFamily="18" charset="0"/>
              </a:rPr>
              <a:t>Приказ Министерства труда и социальной защиты Российской Федерации от 07.10.2013 г. №530н</a:t>
            </a: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613064" y="2743200"/>
            <a:ext cx="10713027" cy="3522518"/>
          </a:xfrm>
        </p:spPr>
        <p:txBody>
          <a:bodyPr/>
          <a:lstStyle/>
          <a:p>
            <a:r>
              <a:rPr lang="ru-RU" b="1" dirty="0">
                <a:latin typeface="Times New Roman" panose="02020603050405020304" pitchFamily="18" charset="0"/>
                <a:cs typeface="Times New Roman" panose="02020603050405020304" pitchFamily="18" charset="0"/>
              </a:rPr>
              <a:t>О требованиях к размещению и наполнению подразделов, посвященных вопросам противодействия коррупции, официальных сайтов федеральных государственных органов, Центрального банка Российской Федерации, Пенсионного фонда Российской Федерации, Фонда социального страхования Российской Федерации, Федерального фонда обязательного медицинского страхования, государственных корпораций (компаний), иных организаций, созданных на основании федеральных законов, и требованиях к должностям, замещение которых влечет за собой размещение сведений о доходах, расходах, об имуществе и обязательствах имущественного характера</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182021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0700762" cy="1400530"/>
          </a:xfrm>
        </p:spPr>
        <p:txBody>
          <a:bodyPr/>
          <a:lstStyle/>
          <a:p>
            <a:pPr algn="ctr"/>
            <a:r>
              <a:rPr lang="ru-RU" sz="2800" dirty="0">
                <a:solidFill>
                  <a:srgbClr val="FFFF00"/>
                </a:solidFill>
                <a:latin typeface="Times New Roman" panose="02020603050405020304" pitchFamily="18" charset="0"/>
                <a:cs typeface="Times New Roman" panose="02020603050405020304" pitchFamily="18" charset="0"/>
              </a:rPr>
              <a:t>Требования к должностям,</a:t>
            </a:r>
            <a:br>
              <a:rPr lang="ru-RU" sz="2800" dirty="0">
                <a:solidFill>
                  <a:srgbClr val="FFFF00"/>
                </a:solidFill>
                <a:latin typeface="Times New Roman" panose="02020603050405020304" pitchFamily="18" charset="0"/>
                <a:cs typeface="Times New Roman" panose="02020603050405020304" pitchFamily="18" charset="0"/>
              </a:rPr>
            </a:br>
            <a:r>
              <a:rPr lang="ru-RU" sz="2800" dirty="0">
                <a:solidFill>
                  <a:srgbClr val="FFFF00"/>
                </a:solidFill>
                <a:latin typeface="Times New Roman" panose="02020603050405020304" pitchFamily="18" charset="0"/>
                <a:cs typeface="Times New Roman" panose="02020603050405020304" pitchFamily="18" charset="0"/>
              </a:rPr>
              <a:t>замещение которых влечет за собой размещение сведений о доходах,</a:t>
            </a:r>
            <a:br>
              <a:rPr lang="ru-RU" sz="2800" dirty="0">
                <a:solidFill>
                  <a:srgbClr val="FFFF00"/>
                </a:solidFill>
                <a:latin typeface="Times New Roman" panose="02020603050405020304" pitchFamily="18" charset="0"/>
                <a:cs typeface="Times New Roman" panose="02020603050405020304" pitchFamily="18" charset="0"/>
              </a:rPr>
            </a:br>
            <a:r>
              <a:rPr lang="ru-RU" sz="2800" dirty="0">
                <a:solidFill>
                  <a:srgbClr val="FFFF00"/>
                </a:solidFill>
                <a:latin typeface="Times New Roman" panose="02020603050405020304" pitchFamily="18" charset="0"/>
                <a:cs typeface="Times New Roman" panose="02020603050405020304" pitchFamily="18" charset="0"/>
              </a:rPr>
              <a:t>расходах, об имуществе и обязательствах имущественного характера</a:t>
            </a:r>
            <a:r>
              <a:rPr lang="ru-RU" sz="2800" dirty="0">
                <a:solidFill>
                  <a:srgbClr val="FFFF00"/>
                </a:solidFill>
              </a:rPr>
              <a:t/>
            </a:r>
            <a:br>
              <a:rPr lang="ru-RU" sz="2800" dirty="0">
                <a:solidFill>
                  <a:srgbClr val="FFFF00"/>
                </a:solidFill>
              </a:rPr>
            </a:br>
            <a:endParaRPr lang="ru-RU" sz="28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09156" y="2052918"/>
            <a:ext cx="10837718" cy="4420618"/>
          </a:xfrm>
        </p:spPr>
        <p:txBody>
          <a:bodyPr>
            <a:normAutofit/>
          </a:bodyPr>
          <a:lstStyle/>
          <a:p>
            <a:pPr marL="0" indent="0">
              <a:buNone/>
            </a:pPr>
            <a:r>
              <a:rPr lang="ru-RU" dirty="0">
                <a:latin typeface="Times New Roman" panose="02020603050405020304" pitchFamily="18" charset="0"/>
                <a:cs typeface="Times New Roman" panose="02020603050405020304" pitchFamily="18" charset="0"/>
              </a:rPr>
              <a:t>Требования о размещении сведений о доходах, расходах, об имуществе и обязательствах имущественного характера устанавливаются к следующим должностям:</a:t>
            </a:r>
          </a:p>
          <a:p>
            <a:pPr marL="0" indent="0">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должности, исполнение должностных (служебных, трудовых) обязанностей по которым предусматривает участие в качестве председателя, заместителя председателя, секретаря, члена коллегиального органа, образованного в </a:t>
            </a:r>
            <a:r>
              <a:rPr lang="ru-RU" dirty="0" smtClean="0">
                <a:latin typeface="Times New Roman" panose="02020603050405020304" pitchFamily="18" charset="0"/>
                <a:cs typeface="Times New Roman" panose="02020603050405020304" pitchFamily="18" charset="0"/>
              </a:rPr>
              <a:t>подведомственной </a:t>
            </a:r>
            <a:r>
              <a:rPr lang="ru-RU" dirty="0">
                <a:latin typeface="Times New Roman" panose="02020603050405020304" pitchFamily="18" charset="0"/>
                <a:cs typeface="Times New Roman" panose="02020603050405020304" pitchFamily="18" charset="0"/>
              </a:rPr>
              <a:t>организации, в полномочия которого входит:</a:t>
            </a:r>
          </a:p>
          <a:p>
            <a:pPr marL="0" indent="0">
              <a:buNone/>
            </a:pPr>
            <a:r>
              <a:rPr lang="ru-RU" dirty="0" smtClean="0">
                <a:latin typeface="Times New Roman" panose="02020603050405020304" pitchFamily="18" charset="0"/>
                <a:cs typeface="Times New Roman" panose="02020603050405020304" pitchFamily="18" charset="0"/>
              </a:rPr>
              <a:t> - распределение </a:t>
            </a:r>
            <a:r>
              <a:rPr lang="ru-RU" dirty="0">
                <a:latin typeface="Times New Roman" panose="02020603050405020304" pitchFamily="18" charset="0"/>
                <a:cs typeface="Times New Roman" panose="02020603050405020304" pitchFamily="18" charset="0"/>
              </a:rPr>
              <a:t>бюджетных ассигнований, субсидий, межбюджетных трансфертов, а также распределение ограниченных ресурсов;</a:t>
            </a:r>
          </a:p>
          <a:p>
            <a:pPr marL="0" indent="0">
              <a:buNone/>
            </a:pPr>
            <a:r>
              <a:rPr lang="ru-RU" dirty="0" smtClean="0">
                <a:latin typeface="Times New Roman" panose="02020603050405020304" pitchFamily="18" charset="0"/>
                <a:cs typeface="Times New Roman" panose="02020603050405020304" pitchFamily="18" charset="0"/>
              </a:rPr>
              <a:t> - осуществление </a:t>
            </a:r>
            <a:r>
              <a:rPr lang="ru-RU" dirty="0">
                <a:latin typeface="Times New Roman" panose="02020603050405020304" pitchFamily="18" charset="0"/>
                <a:cs typeface="Times New Roman" panose="02020603050405020304" pitchFamily="18" charset="0"/>
              </a:rPr>
              <a:t>государственных закупок либо выдача лицензий и разрешений;</a:t>
            </a:r>
          </a:p>
          <a:p>
            <a:pPr marL="0" indent="0">
              <a:buNone/>
            </a:pPr>
            <a:r>
              <a:rPr lang="ru-RU" dirty="0" smtClean="0">
                <a:latin typeface="Times New Roman" panose="02020603050405020304" pitchFamily="18" charset="0"/>
                <a:cs typeface="Times New Roman" panose="02020603050405020304" pitchFamily="18" charset="0"/>
              </a:rPr>
              <a:t> - списание </a:t>
            </a:r>
            <a:r>
              <a:rPr lang="ru-RU" dirty="0">
                <a:latin typeface="Times New Roman" panose="02020603050405020304" pitchFamily="18" charset="0"/>
                <a:cs typeface="Times New Roman" panose="02020603050405020304" pitchFamily="18" charset="0"/>
              </a:rPr>
              <a:t>объектов движимого и недвижимого имущества, находящегося в федеральной собственности и закрепленного на праве оперативного управления за </a:t>
            </a:r>
            <a:r>
              <a:rPr lang="ru-RU" dirty="0" smtClean="0">
                <a:latin typeface="Times New Roman" panose="02020603050405020304" pitchFamily="18" charset="0"/>
                <a:cs typeface="Times New Roman" panose="02020603050405020304" pitchFamily="18" charset="0"/>
              </a:rPr>
              <a:t>организацией</a:t>
            </a:r>
            <a:r>
              <a:rPr lang="ru-RU" dirty="0">
                <a:latin typeface="Times New Roman" panose="02020603050405020304" pitchFamily="18" charset="0"/>
                <a:cs typeface="Times New Roman" panose="02020603050405020304" pitchFamily="18" charset="0"/>
              </a:rPr>
              <a:t>.</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5458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0555289" cy="1022791"/>
          </a:xfrm>
        </p:spPr>
        <p:txBody>
          <a:bodyPr/>
          <a:lstStyle/>
          <a:p>
            <a:pPr algn="ctr"/>
            <a:r>
              <a:rPr lang="ru-RU" sz="3200" dirty="0" smtClean="0">
                <a:solidFill>
                  <a:srgbClr val="FFFF00"/>
                </a:solidFill>
                <a:latin typeface="Times New Roman" panose="02020603050405020304" pitchFamily="18" charset="0"/>
                <a:cs typeface="Times New Roman" panose="02020603050405020304" pitchFamily="18" charset="0"/>
              </a:rPr>
              <a:t>Подразделы раздела «</a:t>
            </a:r>
            <a:r>
              <a:rPr lang="ru-RU" sz="3200" dirty="0">
                <a:solidFill>
                  <a:srgbClr val="FFFF00"/>
                </a:solidFill>
                <a:latin typeface="Times New Roman" panose="02020603050405020304" pitchFamily="18" charset="0"/>
                <a:cs typeface="Times New Roman" panose="02020603050405020304" pitchFamily="18" charset="0"/>
              </a:rPr>
              <a:t>П</a:t>
            </a:r>
            <a:r>
              <a:rPr lang="ru-RU" sz="3200" dirty="0" smtClean="0">
                <a:solidFill>
                  <a:srgbClr val="FFFF00"/>
                </a:solidFill>
                <a:latin typeface="Times New Roman" panose="02020603050405020304" pitchFamily="18" charset="0"/>
                <a:cs typeface="Times New Roman" panose="02020603050405020304" pitchFamily="18" charset="0"/>
              </a:rPr>
              <a:t>ротиводействие коррупции официального сайта учреждения</a:t>
            </a:r>
            <a:endParaRPr lang="ru-RU" sz="32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46810" y="1839192"/>
            <a:ext cx="11066318" cy="4696690"/>
          </a:xfrm>
        </p:spPr>
        <p:txBody>
          <a:bodyPr/>
          <a:lstStyle/>
          <a:p>
            <a:pPr marL="0" indent="0">
              <a:buNone/>
            </a:pPr>
            <a:r>
              <a:rPr lang="ru-RU" sz="2400" dirty="0">
                <a:latin typeface="Times New Roman" panose="02020603050405020304" pitchFamily="18" charset="0"/>
                <a:cs typeface="Times New Roman" panose="02020603050405020304" pitchFamily="18" charset="0"/>
              </a:rPr>
              <a:t>«Нормативные правовые и иные акты в сфере противодействия коррупции</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marL="0" indent="0">
              <a:buNone/>
            </a:pPr>
            <a:r>
              <a:rPr lang="ru-RU" sz="2400" dirty="0">
                <a:solidFill>
                  <a:srgbClr val="FFC000"/>
                </a:solidFill>
                <a:latin typeface="Times New Roman" panose="02020603050405020304" pitchFamily="18" charset="0"/>
                <a:cs typeface="Times New Roman" panose="02020603050405020304" pitchFamily="18" charset="0"/>
              </a:rPr>
              <a:t>«Антикоррупционная экспертиза»;</a:t>
            </a:r>
          </a:p>
          <a:p>
            <a:pPr marL="0" indent="0">
              <a:buNone/>
            </a:pPr>
            <a:r>
              <a:rPr lang="ru-RU" sz="2400" dirty="0">
                <a:latin typeface="Times New Roman" panose="02020603050405020304" pitchFamily="18" charset="0"/>
                <a:cs typeface="Times New Roman" panose="02020603050405020304" pitchFamily="18" charset="0"/>
              </a:rPr>
              <a:t>«Методические материалы»;</a:t>
            </a:r>
          </a:p>
          <a:p>
            <a:pPr marL="0" indent="0">
              <a:buNone/>
            </a:pPr>
            <a:r>
              <a:rPr lang="ru-RU" sz="2400" dirty="0">
                <a:latin typeface="Times New Roman" panose="02020603050405020304" pitchFamily="18" charset="0"/>
                <a:cs typeface="Times New Roman" panose="02020603050405020304" pitchFamily="18" charset="0"/>
              </a:rPr>
              <a:t>«Формы документов, связанных с противодействием коррупции, для заполнения»;</a:t>
            </a:r>
          </a:p>
          <a:p>
            <a:pPr marL="0" indent="0">
              <a:buNone/>
            </a:pPr>
            <a:r>
              <a:rPr lang="ru-RU" sz="2400" dirty="0">
                <a:latin typeface="Times New Roman" panose="02020603050405020304" pitchFamily="18" charset="0"/>
                <a:cs typeface="Times New Roman" panose="02020603050405020304" pitchFamily="18" charset="0"/>
              </a:rPr>
              <a:t>«Сведения о доходах, расходах, об имуществе и обязательствах имущественного характера»;</a:t>
            </a:r>
          </a:p>
          <a:p>
            <a:pPr marL="0" indent="0">
              <a:buNone/>
            </a:pPr>
            <a:r>
              <a:rPr lang="ru-RU" sz="2400" dirty="0">
                <a:latin typeface="Times New Roman" panose="02020603050405020304" pitchFamily="18" charset="0"/>
                <a:cs typeface="Times New Roman" panose="02020603050405020304" pitchFamily="18" charset="0"/>
              </a:rPr>
              <a:t>«Комиссия по соблюдению требований к служебному поведению и урегулированию конфликта интересов (аттестационная комиссия</a:t>
            </a:r>
            <a:r>
              <a:rPr lang="ru-RU" sz="2400" dirty="0" smtClean="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a:p>
            <a:pPr marL="0" indent="0">
              <a:buNone/>
            </a:pPr>
            <a:r>
              <a:rPr lang="ru-RU" sz="2400" dirty="0" smtClean="0">
                <a:latin typeface="Times New Roman" panose="02020603050405020304" pitchFamily="18" charset="0"/>
                <a:cs typeface="Times New Roman" panose="02020603050405020304" pitchFamily="18" charset="0"/>
              </a:rPr>
              <a:t>«Обратная связь для сообщений о фактах коррупции».</a:t>
            </a:r>
          </a:p>
          <a:p>
            <a:pPr marL="0" indent="0">
              <a:buNone/>
            </a:pPr>
            <a:endParaRPr lang="ru-RU" dirty="0"/>
          </a:p>
        </p:txBody>
      </p:sp>
    </p:spTree>
    <p:extLst>
      <p:ext uri="{BB962C8B-B14F-4D97-AF65-F5344CB8AC3E}">
        <p14:creationId xmlns:p14="http://schemas.microsoft.com/office/powerpoint/2010/main" val="2669207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0679980" cy="950055"/>
          </a:xfrm>
        </p:spPr>
        <p:txBody>
          <a:bodyPr/>
          <a:lstStyle/>
          <a:p>
            <a:pPr algn="ctr"/>
            <a:r>
              <a:rPr lang="ru-RU" sz="2800" dirty="0">
                <a:solidFill>
                  <a:srgbClr val="FFFF00"/>
                </a:solidFill>
                <a:latin typeface="Times New Roman" panose="02020603050405020304" pitchFamily="18" charset="0"/>
                <a:cs typeface="Times New Roman" panose="02020603050405020304" pitchFamily="18" charset="0"/>
              </a:rPr>
              <a:t>Нормативные правовые и иные акты в сфере противодействия коррупции</a:t>
            </a:r>
            <a:endParaRPr lang="ru-RU" sz="2800" dirty="0">
              <a:solidFill>
                <a:srgbClr val="FFFF00"/>
              </a:solidFill>
            </a:endParaRPr>
          </a:p>
        </p:txBody>
      </p:sp>
      <p:sp>
        <p:nvSpPr>
          <p:cNvPr id="3" name="Объект 2"/>
          <p:cNvSpPr>
            <a:spLocks noGrp="1"/>
          </p:cNvSpPr>
          <p:nvPr>
            <p:ph idx="1"/>
          </p:nvPr>
        </p:nvSpPr>
        <p:spPr>
          <a:xfrm>
            <a:off x="646112" y="1641764"/>
            <a:ext cx="10846234" cy="4831772"/>
          </a:xfrm>
        </p:spPr>
        <p:txBody>
          <a:bodyPr>
            <a:normAutofit lnSpcReduction="10000"/>
          </a:bodyPr>
          <a:lstStyle/>
          <a:p>
            <a:pPr marL="0" indent="0">
              <a:buNone/>
            </a:pPr>
            <a:r>
              <a:rPr lang="ru-RU" dirty="0">
                <a:latin typeface="Times New Roman" panose="02020603050405020304" pitchFamily="18" charset="0"/>
                <a:cs typeface="Times New Roman" panose="02020603050405020304" pitchFamily="18" charset="0"/>
              </a:rPr>
              <a:t>а) список гиперссылок действующих федеральных законов, указов Президента Российской Федерации, постановлений Правительства Российской Федерации и иных нормативных правовых актов по вопросам противодействия коррупции для последовательного перехода на официальный интернет-портал правовой информации (</a:t>
            </a:r>
            <a:r>
              <a:rPr lang="ru-RU" dirty="0">
                <a:solidFill>
                  <a:schemeClr val="bg1"/>
                </a:solidFill>
                <a:latin typeface="Times New Roman" panose="02020603050405020304" pitchFamily="18" charset="0"/>
                <a:cs typeface="Times New Roman" panose="02020603050405020304" pitchFamily="18" charset="0"/>
                <a:hlinkClick r:id="rId2" tooltip="www.pravo.gov.ru"/>
              </a:rPr>
              <a:t>www.pravo.gov.ru</a:t>
            </a:r>
            <a:r>
              <a:rPr lang="ru-RU" dirty="0" smtClean="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б) список гиперссылок нормативных правовых актов и иных актов (локальных нормативных актов) по вопросам противодействия коррупции с приложением файлов, содержащих полный текст акта:</a:t>
            </a:r>
          </a:p>
          <a:p>
            <a:pPr marL="0" indent="0">
              <a:buNone/>
            </a:pPr>
            <a:r>
              <a:rPr lang="ru-RU" dirty="0" smtClean="0">
                <a:latin typeface="Times New Roman" panose="02020603050405020304" pitchFamily="18" charset="0"/>
                <a:cs typeface="Times New Roman" panose="02020603050405020304" pitchFamily="18" charset="0"/>
              </a:rPr>
              <a:t> - </a:t>
            </a:r>
            <a:r>
              <a:rPr lang="ru-RU" dirty="0">
                <a:latin typeface="Times New Roman" panose="02020603050405020304" pitchFamily="18" charset="0"/>
                <a:cs typeface="Times New Roman" panose="02020603050405020304" pitchFamily="18" charset="0"/>
              </a:rPr>
              <a:t>план по противодействию коррупции;</a:t>
            </a:r>
          </a:p>
          <a:p>
            <a:pPr marL="0" indent="0">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перечень должностей, при </a:t>
            </a:r>
            <a:r>
              <a:rPr lang="ru-RU" dirty="0" smtClean="0">
                <a:latin typeface="Times New Roman" panose="02020603050405020304" pitchFamily="18" charset="0"/>
                <a:cs typeface="Times New Roman" panose="02020603050405020304" pitchFamily="18" charset="0"/>
              </a:rPr>
              <a:t>замещении </a:t>
            </a:r>
            <a:r>
              <a:rPr lang="ru-RU" dirty="0">
                <a:latin typeface="Times New Roman" panose="02020603050405020304" pitchFamily="18" charset="0"/>
                <a:cs typeface="Times New Roman" panose="02020603050405020304" pitchFamily="18" charset="0"/>
              </a:rPr>
              <a:t>которых </a:t>
            </a:r>
            <a:r>
              <a:rPr lang="ru-RU" dirty="0" smtClean="0">
                <a:latin typeface="Times New Roman" panose="02020603050405020304" pitchFamily="18" charset="0"/>
                <a:cs typeface="Times New Roman" panose="02020603050405020304" pitchFamily="18" charset="0"/>
              </a:rPr>
              <a:t>работники </a:t>
            </a:r>
            <a:r>
              <a:rPr lang="ru-RU" dirty="0">
                <a:latin typeface="Times New Roman" panose="02020603050405020304" pitchFamily="18" charset="0"/>
                <a:cs typeface="Times New Roman" panose="02020603050405020304" pitchFamily="18" charset="0"/>
              </a:rPr>
              <a:t>обязаны представлять сведения о </a:t>
            </a:r>
            <a:r>
              <a:rPr lang="ru-RU" dirty="0" smtClean="0">
                <a:latin typeface="Times New Roman" panose="02020603050405020304" pitchFamily="18" charset="0"/>
                <a:cs typeface="Times New Roman" panose="02020603050405020304" pitchFamily="18" charset="0"/>
              </a:rPr>
              <a:t>доходах;</a:t>
            </a:r>
          </a:p>
          <a:p>
            <a:pPr marL="0" indent="0">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порядок уведомления представителя нанимателя (работодателя) о фактах обращения в целях склонения </a:t>
            </a:r>
            <a:r>
              <a:rPr lang="ru-RU" dirty="0" smtClean="0">
                <a:latin typeface="Times New Roman" panose="02020603050405020304" pitchFamily="18" charset="0"/>
                <a:cs typeface="Times New Roman" panose="02020603050405020304" pitchFamily="18" charset="0"/>
              </a:rPr>
              <a:t>работника к </a:t>
            </a:r>
            <a:r>
              <a:rPr lang="ru-RU" dirty="0">
                <a:latin typeface="Times New Roman" panose="02020603050405020304" pitchFamily="18" charset="0"/>
                <a:cs typeface="Times New Roman" panose="02020603050405020304" pitchFamily="18" charset="0"/>
              </a:rPr>
              <a:t>совершению коррупционных правонарушений</a:t>
            </a:r>
            <a:r>
              <a:rPr lang="ru-RU" dirty="0" smtClean="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иные нормативные акты (локальные нормативные акты) по вопросам противодействия коррупции, размещение которых будет признано целесообразным.</a:t>
            </a:r>
          </a:p>
          <a:p>
            <a:pPr marL="0" indent="0">
              <a:buNone/>
            </a:pPr>
            <a:endParaRPr lang="ru-RU" dirty="0">
              <a:latin typeface="Times New Roman" panose="02020603050405020304" pitchFamily="18" charset="0"/>
              <a:cs typeface="Times New Roman" panose="02020603050405020304" pitchFamily="18" charset="0"/>
            </a:endParaRPr>
          </a:p>
          <a:p>
            <a:pPr marL="0" indent="0">
              <a:buNone/>
            </a:pPr>
            <a:endParaRPr lang="ru-RU" dirty="0" smtClean="0"/>
          </a:p>
        </p:txBody>
      </p:sp>
    </p:spTree>
    <p:extLst>
      <p:ext uri="{BB962C8B-B14F-4D97-AF65-F5344CB8AC3E}">
        <p14:creationId xmlns:p14="http://schemas.microsoft.com/office/powerpoint/2010/main" val="28020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898100"/>
          </a:xfrm>
        </p:spPr>
        <p:txBody>
          <a:bodyPr/>
          <a:lstStyle/>
          <a:p>
            <a:pPr algn="ctr"/>
            <a:r>
              <a:rPr lang="ru-RU" sz="3200" dirty="0">
                <a:solidFill>
                  <a:srgbClr val="FFFF00"/>
                </a:solidFill>
                <a:latin typeface="Times New Roman" panose="02020603050405020304" pitchFamily="18" charset="0"/>
                <a:cs typeface="Times New Roman" panose="02020603050405020304" pitchFamily="18" charset="0"/>
              </a:rPr>
              <a:t>Методические материалы</a:t>
            </a:r>
            <a:endParaRPr lang="ru-RU" sz="3200" dirty="0">
              <a:solidFill>
                <a:srgbClr val="FFFF00"/>
              </a:solidFill>
            </a:endParaRPr>
          </a:p>
        </p:txBody>
      </p:sp>
      <p:sp>
        <p:nvSpPr>
          <p:cNvPr id="3" name="Объект 2"/>
          <p:cNvSpPr>
            <a:spLocks noGrp="1"/>
          </p:cNvSpPr>
          <p:nvPr>
            <p:ph idx="1"/>
          </p:nvPr>
        </p:nvSpPr>
        <p:spPr>
          <a:xfrm>
            <a:off x="1103312" y="2052918"/>
            <a:ext cx="10420206" cy="4195481"/>
          </a:xfrm>
        </p:spPr>
        <p:txBody>
          <a:bodyPr>
            <a:normAutofit/>
          </a:bodyPr>
          <a:lstStyle/>
          <a:p>
            <a:pPr marL="0" indent="0">
              <a:buNone/>
            </a:pPr>
            <a:r>
              <a:rPr lang="ru-RU" dirty="0" smtClean="0">
                <a:latin typeface="Times New Roman" panose="02020603050405020304" pitchFamily="18" charset="0"/>
                <a:cs typeface="Times New Roman" panose="02020603050405020304" pitchFamily="18" charset="0"/>
              </a:rPr>
              <a:t>1. Методические </a:t>
            </a:r>
            <a:r>
              <a:rPr lang="ru-RU" dirty="0">
                <a:latin typeface="Times New Roman" panose="02020603050405020304" pitchFamily="18" charset="0"/>
                <a:cs typeface="Times New Roman" panose="02020603050405020304" pitchFamily="18" charset="0"/>
              </a:rPr>
              <a:t>материалы по вопросам противодействия коррупции, самостоятельно разработанные </a:t>
            </a:r>
            <a:r>
              <a:rPr lang="ru-RU" dirty="0" smtClean="0">
                <a:latin typeface="Times New Roman" panose="02020603050405020304" pitchFamily="18" charset="0"/>
                <a:cs typeface="Times New Roman" panose="02020603050405020304" pitchFamily="18" charset="0"/>
              </a:rPr>
              <a:t>организацией;</a:t>
            </a:r>
          </a:p>
          <a:p>
            <a:pPr marL="0" indent="0">
              <a:buNone/>
            </a:pP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 2. Гиперссылка </a:t>
            </a:r>
            <a:r>
              <a:rPr lang="ru-RU" dirty="0">
                <a:latin typeface="Times New Roman" panose="02020603050405020304" pitchFamily="18" charset="0"/>
                <a:cs typeface="Times New Roman" panose="02020603050405020304" pitchFamily="18" charset="0"/>
              </a:rPr>
              <a:t>для последовательного перехода к методическим материалам, одобренным президиумом Совета при Президенте Российской Федерации по противодействию коррупции, методическим рекомендациям, обзорам, разъяснениям и иным документам, подготовленным Минтрудом России и размещенным на его официальном сайте (</a:t>
            </a:r>
            <a:r>
              <a:rPr lang="ru-RU" u="sng" dirty="0">
                <a:latin typeface="Times New Roman" panose="02020603050405020304" pitchFamily="18" charset="0"/>
                <a:cs typeface="Times New Roman" panose="02020603050405020304" pitchFamily="18" charset="0"/>
                <a:hlinkClick r:id="rId2" tooltip="www.rosmintrud.ru"/>
              </a:rPr>
              <a:t>www.rosmintrud.ru</a:t>
            </a:r>
            <a:r>
              <a:rPr lang="ru-RU" dirty="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1762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1033271" cy="1400530"/>
          </a:xfrm>
        </p:spPr>
        <p:txBody>
          <a:bodyPr/>
          <a:lstStyle/>
          <a:p>
            <a:pPr algn="ctr"/>
            <a:r>
              <a:rPr lang="ru-RU" sz="2800" dirty="0">
                <a:solidFill>
                  <a:srgbClr val="FFFF00"/>
                </a:solidFill>
                <a:latin typeface="Times New Roman" panose="02020603050405020304" pitchFamily="18" charset="0"/>
                <a:cs typeface="Times New Roman" panose="02020603050405020304" pitchFamily="18" charset="0"/>
              </a:rPr>
              <a:t>Формы документов, </a:t>
            </a:r>
            <a:r>
              <a:rPr lang="ru-RU" sz="2800" dirty="0" smtClean="0">
                <a:solidFill>
                  <a:srgbClr val="FFFF00"/>
                </a:solidFill>
                <a:latin typeface="Times New Roman" panose="02020603050405020304" pitchFamily="18" charset="0"/>
                <a:cs typeface="Times New Roman" panose="02020603050405020304" pitchFamily="18" charset="0"/>
              </a:rPr>
              <a:t/>
            </a:r>
            <a:br>
              <a:rPr lang="ru-RU" sz="2800" dirty="0" smtClean="0">
                <a:solidFill>
                  <a:srgbClr val="FFFF00"/>
                </a:solidFill>
                <a:latin typeface="Times New Roman" panose="02020603050405020304" pitchFamily="18" charset="0"/>
                <a:cs typeface="Times New Roman" panose="02020603050405020304" pitchFamily="18" charset="0"/>
              </a:rPr>
            </a:br>
            <a:r>
              <a:rPr lang="ru-RU" sz="2800" dirty="0" smtClean="0">
                <a:solidFill>
                  <a:srgbClr val="FFFF00"/>
                </a:solidFill>
                <a:latin typeface="Times New Roman" panose="02020603050405020304" pitchFamily="18" charset="0"/>
                <a:cs typeface="Times New Roman" panose="02020603050405020304" pitchFamily="18" charset="0"/>
              </a:rPr>
              <a:t>связанных </a:t>
            </a:r>
            <a:r>
              <a:rPr lang="ru-RU" sz="2800" dirty="0">
                <a:solidFill>
                  <a:srgbClr val="FFFF00"/>
                </a:solidFill>
                <a:latin typeface="Times New Roman" panose="02020603050405020304" pitchFamily="18" charset="0"/>
                <a:cs typeface="Times New Roman" panose="02020603050405020304" pitchFamily="18" charset="0"/>
              </a:rPr>
              <a:t>с противодействием коррупции, для заполнения</a:t>
            </a:r>
          </a:p>
        </p:txBody>
      </p:sp>
      <p:sp>
        <p:nvSpPr>
          <p:cNvPr id="3" name="Объект 2"/>
          <p:cNvSpPr>
            <a:spLocks noGrp="1"/>
          </p:cNvSpPr>
          <p:nvPr>
            <p:ph idx="1"/>
          </p:nvPr>
        </p:nvSpPr>
        <p:spPr>
          <a:xfrm>
            <a:off x="540327" y="2275608"/>
            <a:ext cx="11139055" cy="4187537"/>
          </a:xfrm>
        </p:spPr>
        <p:txBody>
          <a:bodyPr/>
          <a:lstStyle/>
          <a:p>
            <a:pPr marL="0" indent="0">
              <a:buNone/>
            </a:pPr>
            <a:r>
              <a:rPr lang="ru-RU" sz="2400" dirty="0" smtClean="0">
                <a:latin typeface="Times New Roman" panose="02020603050405020304" pitchFamily="18" charset="0"/>
                <a:cs typeface="Times New Roman" panose="02020603050405020304" pitchFamily="18" charset="0"/>
              </a:rPr>
              <a:t>Список </a:t>
            </a:r>
            <a:r>
              <a:rPr lang="ru-RU" sz="2400" dirty="0">
                <a:latin typeface="Times New Roman" panose="02020603050405020304" pitchFamily="18" charset="0"/>
                <a:cs typeface="Times New Roman" panose="02020603050405020304" pitchFamily="18" charset="0"/>
              </a:rPr>
              <a:t>гиперссылок форм обращений, уведомлений, заявлений, </a:t>
            </a:r>
            <a:r>
              <a:rPr lang="ru-RU" sz="2400" dirty="0" smtClean="0">
                <a:latin typeface="Times New Roman" panose="02020603050405020304" pitchFamily="18" charset="0"/>
                <a:cs typeface="Times New Roman" panose="02020603050405020304" pitchFamily="18" charset="0"/>
              </a:rPr>
              <a:t>справок:</a:t>
            </a:r>
          </a:p>
          <a:p>
            <a:pPr marL="0" indent="0">
              <a:buNone/>
            </a:pP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обращение </a:t>
            </a:r>
            <a:r>
              <a:rPr lang="ru-RU" sz="2400" dirty="0">
                <a:latin typeface="Times New Roman" panose="02020603050405020304" pitchFamily="18" charset="0"/>
                <a:cs typeface="Times New Roman" panose="02020603050405020304" pitchFamily="18" charset="0"/>
              </a:rPr>
              <a:t>гражданина, юридического лица по фактам коррупционных правонарушений;</a:t>
            </a:r>
          </a:p>
          <a:p>
            <a:pPr marL="0" indent="0">
              <a:buNone/>
            </a:pP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уведомление представителя нанимателя (работодателя) о фактах обращения в целях склонения служащего (работника) к совершению коррупционных правонарушений;</a:t>
            </a:r>
          </a:p>
          <a:p>
            <a:pPr marL="0" indent="0">
              <a:buNone/>
            </a:pPr>
            <a:r>
              <a:rPr lang="ru-RU" sz="2400" dirty="0" smtClean="0">
                <a:latin typeface="Times New Roman" panose="02020603050405020304" pitchFamily="18" charset="0"/>
                <a:cs typeface="Times New Roman" panose="02020603050405020304" pitchFamily="18" charset="0"/>
              </a:rPr>
              <a:t> - уведомление </a:t>
            </a:r>
            <a:r>
              <a:rPr lang="ru-RU" sz="2400" dirty="0">
                <a:latin typeface="Times New Roman" panose="02020603050405020304" pitchFamily="18" charset="0"/>
                <a:cs typeface="Times New Roman" panose="02020603050405020304" pitchFamily="18" charset="0"/>
              </a:rPr>
              <a:t>представителя нанимателя (работодателя) и своего непосредственного начальника о возникшем конфликте интересов или о возможности его </a:t>
            </a:r>
            <a:r>
              <a:rPr lang="ru-RU" sz="2400" dirty="0" smtClean="0">
                <a:latin typeface="Times New Roman" panose="02020603050405020304" pitchFamily="18" charset="0"/>
                <a:cs typeface="Times New Roman" panose="02020603050405020304" pitchFamily="18" charset="0"/>
              </a:rPr>
              <a:t>возникновения.</a:t>
            </a:r>
            <a:endParaRPr lang="ru-RU" sz="2400" dirty="0">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991827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0794280" cy="1137091"/>
          </a:xfrm>
        </p:spPr>
        <p:txBody>
          <a:bodyPr/>
          <a:lstStyle/>
          <a:p>
            <a:pPr algn="ctr"/>
            <a:r>
              <a:rPr lang="ru-RU" sz="2800" dirty="0">
                <a:solidFill>
                  <a:srgbClr val="FFFF00"/>
                </a:solidFill>
                <a:latin typeface="Times New Roman" panose="02020603050405020304" pitchFamily="18" charset="0"/>
                <a:cs typeface="Times New Roman" panose="02020603050405020304" pitchFamily="18" charset="0"/>
              </a:rPr>
              <a:t>Сведения о доходах, расходах, об имуществе и обязательствах имущественного характера</a:t>
            </a:r>
          </a:p>
        </p:txBody>
      </p:sp>
      <p:sp>
        <p:nvSpPr>
          <p:cNvPr id="3" name="Объект 2"/>
          <p:cNvSpPr>
            <a:spLocks noGrp="1"/>
          </p:cNvSpPr>
          <p:nvPr>
            <p:ph idx="1"/>
          </p:nvPr>
        </p:nvSpPr>
        <p:spPr>
          <a:xfrm>
            <a:off x="1103312" y="2052918"/>
            <a:ext cx="10440988" cy="4195481"/>
          </a:xfrm>
        </p:spPr>
        <p:txBody>
          <a:bodyPr>
            <a:normAutofit/>
          </a:bodyPr>
          <a:lstStyle/>
          <a:p>
            <a:pPr marL="0" indent="0">
              <a:buNone/>
            </a:pPr>
            <a:r>
              <a:rPr lang="ru-RU" dirty="0" smtClean="0">
                <a:latin typeface="Times New Roman" panose="02020603050405020304" pitchFamily="18" charset="0"/>
                <a:cs typeface="Times New Roman" panose="02020603050405020304" pitchFamily="18" charset="0"/>
              </a:rPr>
              <a:t>1. По форме, установленной приказом (приложение № 1);</a:t>
            </a:r>
          </a:p>
          <a:p>
            <a:pPr marL="0" lvl="0" indent="0">
              <a:buNone/>
            </a:pPr>
            <a:r>
              <a:rPr lang="ru-RU" dirty="0" smtClean="0">
                <a:latin typeface="Times New Roman" panose="02020603050405020304" pitchFamily="18" charset="0"/>
                <a:cs typeface="Times New Roman" panose="02020603050405020304" pitchFamily="18" charset="0"/>
              </a:rPr>
              <a:t>2. </a:t>
            </a:r>
            <a:r>
              <a:rPr lang="ru-RU" dirty="0">
                <a:latin typeface="Times New Roman" panose="02020603050405020304" pitchFamily="18" charset="0"/>
                <a:cs typeface="Times New Roman" panose="02020603050405020304" pitchFamily="18" charset="0"/>
              </a:rPr>
              <a:t>Размещенные на сайтах </a:t>
            </a:r>
            <a:r>
              <a:rPr lang="ru-RU" dirty="0" smtClean="0">
                <a:latin typeface="Times New Roman" panose="02020603050405020304" pitchFamily="18" charset="0"/>
                <a:cs typeface="Times New Roman" panose="02020603050405020304" pitchFamily="18" charset="0"/>
              </a:rPr>
              <a:t>сведения, </a:t>
            </a:r>
            <a:r>
              <a:rPr lang="ru-RU" dirty="0">
                <a:latin typeface="Times New Roman" panose="02020603050405020304" pitchFamily="18" charset="0"/>
                <a:cs typeface="Times New Roman" panose="02020603050405020304" pitchFamily="18" charset="0"/>
              </a:rPr>
              <a:t>в том числе за предшествующие </a:t>
            </a:r>
            <a:r>
              <a:rPr lang="ru-RU" dirty="0" smtClean="0">
                <a:latin typeface="Times New Roman" panose="02020603050405020304" pitchFamily="18" charset="0"/>
                <a:cs typeface="Times New Roman" panose="02020603050405020304" pitchFamily="18" charset="0"/>
              </a:rPr>
              <a:t>годы не </a:t>
            </a:r>
            <a:r>
              <a:rPr lang="ru-RU" dirty="0">
                <a:latin typeface="Times New Roman" panose="02020603050405020304" pitchFamily="18" charset="0"/>
                <a:cs typeface="Times New Roman" panose="02020603050405020304" pitchFamily="18" charset="0"/>
              </a:rPr>
              <a:t>подлежат </a:t>
            </a:r>
            <a:r>
              <a:rPr lang="ru-RU" dirty="0" smtClean="0">
                <a:latin typeface="Times New Roman" panose="02020603050405020304" pitchFamily="18" charset="0"/>
                <a:cs typeface="Times New Roman" panose="02020603050405020304" pitchFamily="18" charset="0"/>
              </a:rPr>
              <a:t>удалению, находятся </a:t>
            </a:r>
            <a:r>
              <a:rPr lang="ru-RU" dirty="0">
                <a:latin typeface="Times New Roman" panose="02020603050405020304" pitchFamily="18" charset="0"/>
                <a:cs typeface="Times New Roman" panose="02020603050405020304" pitchFamily="18" charset="0"/>
              </a:rPr>
              <a:t>в открытом доступе </a:t>
            </a: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течение всего периода замещения </a:t>
            </a:r>
            <a:r>
              <a:rPr lang="ru-RU" dirty="0" smtClean="0">
                <a:latin typeface="Times New Roman" panose="02020603050405020304" pitchFamily="18" charset="0"/>
                <a:cs typeface="Times New Roman" panose="02020603050405020304" pitchFamily="18" charset="0"/>
              </a:rPr>
              <a:t>работником </a:t>
            </a:r>
            <a:r>
              <a:rPr lang="ru-RU" dirty="0">
                <a:latin typeface="Times New Roman" panose="02020603050405020304" pitchFamily="18" charset="0"/>
                <a:cs typeface="Times New Roman" panose="02020603050405020304" pitchFamily="18" charset="0"/>
              </a:rPr>
              <a:t>должности, замещение которой влечет за собой размещение таких сведений на </a:t>
            </a:r>
            <a:r>
              <a:rPr lang="ru-RU" dirty="0" smtClean="0">
                <a:latin typeface="Times New Roman" panose="02020603050405020304" pitchFamily="18" charset="0"/>
                <a:cs typeface="Times New Roman" panose="02020603050405020304" pitchFamily="18" charset="0"/>
              </a:rPr>
              <a:t>сайте.</a:t>
            </a:r>
          </a:p>
          <a:p>
            <a:pPr marL="0" lvl="0" indent="0">
              <a:buNone/>
            </a:pPr>
            <a:r>
              <a:rPr lang="ru-RU" dirty="0" smtClean="0">
                <a:latin typeface="Times New Roman" panose="02020603050405020304" pitchFamily="18" charset="0"/>
                <a:cs typeface="Times New Roman" panose="02020603050405020304" pitchFamily="18" charset="0"/>
              </a:rPr>
              <a:t>3. </a:t>
            </a:r>
            <a:r>
              <a:rPr lang="ru-RU" dirty="0">
                <a:latin typeface="Times New Roman" panose="02020603050405020304" pitchFamily="18" charset="0"/>
                <a:cs typeface="Times New Roman" panose="02020603050405020304" pitchFamily="18" charset="0"/>
              </a:rPr>
              <a:t>Не </a:t>
            </a:r>
            <a:r>
              <a:rPr lang="ru-RU" dirty="0" smtClean="0">
                <a:latin typeface="Times New Roman" panose="02020603050405020304" pitchFamily="18" charset="0"/>
                <a:cs typeface="Times New Roman" panose="02020603050405020304" pitchFamily="18" charset="0"/>
              </a:rPr>
              <a:t>допускается:</a:t>
            </a:r>
          </a:p>
          <a:p>
            <a:pPr marL="0" lvl="0" indent="0">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размещение </a:t>
            </a:r>
            <a:r>
              <a:rPr lang="ru-RU" dirty="0">
                <a:latin typeface="Times New Roman" panose="02020603050405020304" pitchFamily="18" charset="0"/>
                <a:cs typeface="Times New Roman" panose="02020603050405020304" pitchFamily="18" charset="0"/>
              </a:rPr>
              <a:t>на сайтах заархивированных сведений (формат .</a:t>
            </a:r>
            <a:r>
              <a:rPr lang="ru-RU" dirty="0" err="1">
                <a:latin typeface="Times New Roman" panose="02020603050405020304" pitchFamily="18" charset="0"/>
                <a:cs typeface="Times New Roman" panose="02020603050405020304" pitchFamily="18" charset="0"/>
              </a:rPr>
              <a:t>rar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zip</a:t>
            </a:r>
            <a:r>
              <a:rPr lang="ru-RU" dirty="0">
                <a:latin typeface="Times New Roman" panose="02020603050405020304" pitchFamily="18" charset="0"/>
                <a:cs typeface="Times New Roman" panose="02020603050405020304" pitchFamily="18" charset="0"/>
              </a:rPr>
              <a:t>), сканированных </a:t>
            </a:r>
            <a:r>
              <a:rPr lang="ru-RU" dirty="0" smtClean="0">
                <a:latin typeface="Times New Roman" panose="02020603050405020304" pitchFamily="18" charset="0"/>
                <a:cs typeface="Times New Roman" panose="02020603050405020304" pitchFamily="18" charset="0"/>
              </a:rPr>
              <a:t>документов, </a:t>
            </a:r>
          </a:p>
          <a:p>
            <a:pPr marL="0" lvl="0" indent="0">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установление </a:t>
            </a:r>
            <a:r>
              <a:rPr lang="ru-RU" dirty="0">
                <a:latin typeface="Times New Roman" panose="02020603050405020304" pitchFamily="18" charset="0"/>
                <a:cs typeface="Times New Roman" panose="02020603050405020304" pitchFamily="18" charset="0"/>
              </a:rPr>
              <a:t>кодов безопасности для доступа к </a:t>
            </a:r>
            <a:r>
              <a:rPr lang="ru-RU" dirty="0" smtClean="0">
                <a:latin typeface="Times New Roman" panose="02020603050405020304" pitchFamily="18" charset="0"/>
                <a:cs typeface="Times New Roman" panose="02020603050405020304" pitchFamily="18" charset="0"/>
              </a:rPr>
              <a:t>сведениям, </a:t>
            </a:r>
          </a:p>
          <a:p>
            <a:pPr marL="0" lvl="0" indent="0">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размещение </a:t>
            </a:r>
            <a:r>
              <a:rPr lang="ru-RU" dirty="0" smtClean="0">
                <a:latin typeface="Times New Roman" panose="02020603050405020304" pitchFamily="18" charset="0"/>
                <a:cs typeface="Times New Roman" panose="02020603050405020304" pitchFamily="18" charset="0"/>
              </a:rPr>
              <a:t>сведений </a:t>
            </a:r>
            <a:r>
              <a:rPr lang="ru-RU" dirty="0">
                <a:latin typeface="Times New Roman" panose="02020603050405020304" pitchFamily="18" charset="0"/>
                <a:cs typeface="Times New Roman" panose="02020603050405020304" pitchFamily="18" charset="0"/>
              </a:rPr>
              <a:t>за предыдущий трехлетний </a:t>
            </a:r>
            <a:r>
              <a:rPr lang="ru-RU" dirty="0" smtClean="0">
                <a:latin typeface="Times New Roman" panose="02020603050405020304" pitchFamily="18" charset="0"/>
                <a:cs typeface="Times New Roman" panose="02020603050405020304" pitchFamily="18" charset="0"/>
              </a:rPr>
              <a:t>период в </a:t>
            </a:r>
            <a:r>
              <a:rPr lang="ru-RU" dirty="0">
                <a:latin typeface="Times New Roman" panose="02020603050405020304" pitchFamily="18" charset="0"/>
                <a:cs typeface="Times New Roman" panose="02020603050405020304" pitchFamily="18" charset="0"/>
              </a:rPr>
              <a:t>разных </a:t>
            </a:r>
            <a:r>
              <a:rPr lang="ru-RU" dirty="0" smtClean="0">
                <a:latin typeface="Times New Roman" panose="02020603050405020304" pitchFamily="18" charset="0"/>
                <a:cs typeface="Times New Roman" panose="02020603050405020304" pitchFamily="18" charset="0"/>
              </a:rPr>
              <a:t>форматах;</a:t>
            </a:r>
          </a:p>
          <a:p>
            <a:pPr marL="0" lvl="0" indent="0">
              <a:buNone/>
            </a:pPr>
            <a:r>
              <a:rPr lang="ru-RU"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использование </a:t>
            </a:r>
            <a:r>
              <a:rPr lang="ru-RU" dirty="0" smtClean="0">
                <a:latin typeface="Times New Roman" panose="02020603050405020304" pitchFamily="18" charset="0"/>
                <a:cs typeface="Times New Roman" panose="02020603050405020304" pitchFamily="18" charset="0"/>
              </a:rPr>
              <a:t>форматов</a:t>
            </a:r>
            <a:r>
              <a:rPr lang="ru-RU" dirty="0">
                <a:latin typeface="Times New Roman" panose="02020603050405020304" pitchFamily="18" charset="0"/>
                <a:cs typeface="Times New Roman" panose="02020603050405020304" pitchFamily="18" charset="0"/>
              </a:rPr>
              <a:t>, требующих дополнительного распознавания</a:t>
            </a:r>
            <a:endParaRPr lang="ru-RU" dirty="0" smtClean="0">
              <a:latin typeface="Times New Roman" panose="02020603050405020304" pitchFamily="18" charset="0"/>
              <a:cs typeface="Times New Roman" panose="02020603050405020304" pitchFamily="18" charset="0"/>
            </a:endParaRPr>
          </a:p>
          <a:p>
            <a:pPr marL="457200" indent="-457200">
              <a:buAutoNum type="arabicPeriod"/>
            </a:pPr>
            <a:endParaRPr lang="ru-RU" dirty="0"/>
          </a:p>
        </p:txBody>
      </p:sp>
    </p:spTree>
    <p:extLst>
      <p:ext uri="{BB962C8B-B14F-4D97-AF65-F5344CB8AC3E}">
        <p14:creationId xmlns:p14="http://schemas.microsoft.com/office/powerpoint/2010/main" val="1704541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1074834" cy="1085137"/>
          </a:xfrm>
        </p:spPr>
        <p:txBody>
          <a:bodyPr/>
          <a:lstStyle/>
          <a:p>
            <a:pPr algn="ctr"/>
            <a:r>
              <a:rPr lang="ru-RU" sz="2800" dirty="0">
                <a:solidFill>
                  <a:srgbClr val="FFFF00"/>
                </a:solidFill>
                <a:latin typeface="Times New Roman" panose="02020603050405020304" pitchFamily="18" charset="0"/>
                <a:cs typeface="Times New Roman" panose="02020603050405020304" pitchFamily="18" charset="0"/>
              </a:rPr>
              <a:t>Комиссия по соблюдению требований к служебному поведению и урегулированию конфликта интересов</a:t>
            </a:r>
            <a:endParaRPr lang="ru-RU" sz="28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15636" y="2150918"/>
            <a:ext cx="11180619" cy="4436918"/>
          </a:xfrm>
        </p:spPr>
        <p:txBody>
          <a:bodyPr>
            <a:normAutofit/>
          </a:bodyPr>
          <a:lstStyle/>
          <a:p>
            <a:pPr marL="0" indent="0">
              <a:buNone/>
            </a:pPr>
            <a:r>
              <a:rPr lang="ru-RU" sz="2400" dirty="0" smtClean="0">
                <a:latin typeface="Times New Roman" panose="02020603050405020304" pitchFamily="18" charset="0"/>
                <a:cs typeface="Times New Roman" panose="02020603050405020304" pitchFamily="18" charset="0"/>
              </a:rPr>
              <a:t>1. </a:t>
            </a:r>
            <a:r>
              <a:rPr lang="ru-RU" sz="2400" dirty="0">
                <a:latin typeface="Times New Roman" panose="02020603050405020304" pitchFamily="18" charset="0"/>
                <a:cs typeface="Times New Roman" panose="02020603050405020304" pitchFamily="18" charset="0"/>
              </a:rPr>
              <a:t>С</a:t>
            </a:r>
            <a:r>
              <a:rPr lang="ru-RU" sz="2400" dirty="0" smtClean="0">
                <a:latin typeface="Times New Roman" panose="02020603050405020304" pitchFamily="18" charset="0"/>
                <a:cs typeface="Times New Roman" panose="02020603050405020304" pitchFamily="18" charset="0"/>
              </a:rPr>
              <a:t>остав </a:t>
            </a:r>
            <a:r>
              <a:rPr lang="ru-RU" sz="2400" dirty="0">
                <a:latin typeface="Times New Roman" panose="02020603050405020304" pitchFamily="18" charset="0"/>
                <a:cs typeface="Times New Roman" panose="02020603050405020304" pitchFamily="18" charset="0"/>
              </a:rPr>
              <a:t>комиссии, включая членов комиссии, обладающих правом совещательного голоса, с указанием фамилии и инициалов, занимаемой должности (для представителей научных организаций и образовательных учреждений среднего, высшего и дополнительного профессионального образования – с указанием также и места работы);</a:t>
            </a:r>
          </a:p>
          <a:p>
            <a:pPr marL="0" indent="0">
              <a:buNone/>
            </a:pPr>
            <a:r>
              <a:rPr lang="ru-RU" sz="2400" dirty="0" smtClean="0">
                <a:latin typeface="Times New Roman" panose="02020603050405020304" pitchFamily="18" charset="0"/>
                <a:cs typeface="Times New Roman" panose="02020603050405020304" pitchFamily="18" charset="0"/>
              </a:rPr>
              <a:t>2.  Положение </a:t>
            </a:r>
            <a:r>
              <a:rPr lang="ru-RU" sz="2400" dirty="0">
                <a:latin typeface="Times New Roman" panose="02020603050405020304" pitchFamily="18" charset="0"/>
                <a:cs typeface="Times New Roman" panose="02020603050405020304" pitchFamily="18" charset="0"/>
              </a:rPr>
              <a:t>о комиссии;</a:t>
            </a:r>
          </a:p>
          <a:p>
            <a:pPr marL="0" indent="0">
              <a:buNone/>
            </a:pPr>
            <a:r>
              <a:rPr lang="ru-RU" sz="2400" dirty="0" smtClean="0">
                <a:latin typeface="Times New Roman" panose="02020603050405020304" pitchFamily="18" charset="0"/>
                <a:cs typeface="Times New Roman" panose="02020603050405020304" pitchFamily="18" charset="0"/>
              </a:rPr>
              <a:t>3. </a:t>
            </a:r>
            <a:r>
              <a:rPr lang="ru-RU" sz="2400" dirty="0">
                <a:latin typeface="Times New Roman" panose="02020603050405020304" pitchFamily="18" charset="0"/>
                <a:cs typeface="Times New Roman" panose="02020603050405020304" pitchFamily="18" charset="0"/>
              </a:rPr>
              <a:t>С</a:t>
            </a:r>
            <a:r>
              <a:rPr lang="ru-RU" sz="2400" dirty="0" smtClean="0">
                <a:latin typeface="Times New Roman" panose="02020603050405020304" pitchFamily="18" charset="0"/>
                <a:cs typeface="Times New Roman" panose="02020603050405020304" pitchFamily="18" charset="0"/>
              </a:rPr>
              <a:t>ведения </a:t>
            </a:r>
            <a:r>
              <a:rPr lang="ru-RU" sz="2400" dirty="0">
                <a:latin typeface="Times New Roman" panose="02020603050405020304" pitchFamily="18" charset="0"/>
                <a:cs typeface="Times New Roman" panose="02020603050405020304" pitchFamily="18" charset="0"/>
              </a:rPr>
              <a:t>о планируемом проведении заседания комиссии (анонс, повестка), о состоявшемся заседании комиссии, принятых решениях;</a:t>
            </a:r>
          </a:p>
          <a:p>
            <a:pPr marL="0" indent="0">
              <a:buNone/>
            </a:pPr>
            <a:r>
              <a:rPr lang="ru-RU" sz="2400" dirty="0" smtClean="0">
                <a:latin typeface="Times New Roman" panose="02020603050405020304" pitchFamily="18" charset="0"/>
                <a:cs typeface="Times New Roman" panose="02020603050405020304" pitchFamily="18" charset="0"/>
              </a:rPr>
              <a:t>4. </a:t>
            </a:r>
            <a:r>
              <a:rPr lang="ru-RU" sz="2400" dirty="0">
                <a:latin typeface="Times New Roman" panose="02020603050405020304" pitchFamily="18" charset="0"/>
                <a:cs typeface="Times New Roman" panose="02020603050405020304" pitchFamily="18" charset="0"/>
              </a:rPr>
              <a:t>П</a:t>
            </a:r>
            <a:r>
              <a:rPr lang="ru-RU" sz="2400" dirty="0" smtClean="0">
                <a:latin typeface="Times New Roman" panose="02020603050405020304" pitchFamily="18" charset="0"/>
                <a:cs typeface="Times New Roman" panose="02020603050405020304" pitchFamily="18" charset="0"/>
              </a:rPr>
              <a:t>орядок </a:t>
            </a:r>
            <a:r>
              <a:rPr lang="ru-RU" sz="2400" dirty="0">
                <a:latin typeface="Times New Roman" panose="02020603050405020304" pitchFamily="18" charset="0"/>
                <a:cs typeface="Times New Roman" panose="02020603050405020304" pitchFamily="18" charset="0"/>
              </a:rPr>
              <a:t>подачи заявлений для рассмотрения на комиссии.</a:t>
            </a:r>
          </a:p>
          <a:p>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117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0918971" cy="1400530"/>
          </a:xfrm>
        </p:spPr>
        <p:txBody>
          <a:bodyPr/>
          <a:lstStyle/>
          <a:p>
            <a:pPr algn="ctr"/>
            <a:r>
              <a:rPr lang="ru-RU" sz="2800" dirty="0">
                <a:solidFill>
                  <a:srgbClr val="FFFF00"/>
                </a:solidFill>
                <a:latin typeface="Times New Roman" panose="02020603050405020304" pitchFamily="18" charset="0"/>
                <a:cs typeface="Times New Roman" panose="02020603050405020304" pitchFamily="18" charset="0"/>
              </a:rPr>
              <a:t>Обратная связь для сообщений о фактах коррупции</a:t>
            </a:r>
            <a:endParaRPr lang="ru-RU" sz="28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103312" y="2421082"/>
            <a:ext cx="9724015" cy="3827317"/>
          </a:xfrm>
        </p:spPr>
        <p:txBody>
          <a:bodyPr>
            <a:normAutofit/>
          </a:bodyPr>
          <a:lstStyle/>
          <a:p>
            <a:pPr marL="0" indent="0">
              <a:buNone/>
            </a:pPr>
            <a:r>
              <a:rPr lang="ru-RU" sz="2400" dirty="0" smtClean="0">
                <a:latin typeface="Times New Roman" panose="02020603050405020304" pitchFamily="18" charset="0"/>
                <a:cs typeface="Times New Roman" panose="02020603050405020304" pitchFamily="18" charset="0"/>
              </a:rPr>
              <a:t>Способы </a:t>
            </a:r>
            <a:r>
              <a:rPr lang="ru-RU" sz="2400" dirty="0">
                <a:latin typeface="Times New Roman" panose="02020603050405020304" pitchFamily="18" charset="0"/>
                <a:cs typeface="Times New Roman" panose="02020603050405020304" pitchFamily="18" charset="0"/>
              </a:rPr>
              <a:t>для граждан и юридических лиц беспрепятственно направлять свои обращения в </a:t>
            </a:r>
            <a:r>
              <a:rPr lang="ru-RU" sz="2400" dirty="0" smtClean="0">
                <a:latin typeface="Times New Roman" panose="02020603050405020304" pitchFamily="18" charset="0"/>
                <a:cs typeface="Times New Roman" panose="02020603050405020304" pitchFamily="18" charset="0"/>
              </a:rPr>
              <a:t>организацию:</a:t>
            </a:r>
          </a:p>
          <a:p>
            <a:pPr marL="0" indent="0">
              <a:buNone/>
            </a:pP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информация </a:t>
            </a:r>
            <a:r>
              <a:rPr lang="ru-RU" sz="2400" dirty="0">
                <a:latin typeface="Times New Roman" panose="02020603050405020304" pitchFamily="18" charset="0"/>
                <a:cs typeface="Times New Roman" panose="02020603050405020304" pitchFamily="18" charset="0"/>
              </a:rPr>
              <a:t>о работе «горячей линии», «телефона доверия», отправке почтовых </a:t>
            </a:r>
            <a:r>
              <a:rPr lang="ru-RU" sz="2400" dirty="0" smtClean="0">
                <a:latin typeface="Times New Roman" panose="02020603050405020304" pitchFamily="18" charset="0"/>
                <a:cs typeface="Times New Roman" panose="02020603050405020304" pitchFamily="18" charset="0"/>
              </a:rPr>
              <a:t>сообщений;</a:t>
            </a:r>
          </a:p>
          <a:p>
            <a:pPr marL="0" indent="0">
              <a:buNone/>
            </a:pP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форма направления сообщений гражданами и организациями через сайт</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9402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0700762" cy="1400530"/>
          </a:xfrm>
        </p:spPr>
        <p:txBody>
          <a:bodyPr/>
          <a:lstStyle/>
          <a:p>
            <a:pPr algn="ctr"/>
            <a:r>
              <a:rPr lang="ru-RU" sz="2800" dirty="0">
                <a:solidFill>
                  <a:srgbClr val="FFFF00"/>
                </a:solidFill>
                <a:latin typeface="Times New Roman" panose="02020603050405020304" pitchFamily="18" charset="0"/>
                <a:cs typeface="Times New Roman" panose="02020603050405020304" pitchFamily="18" charset="0"/>
              </a:rPr>
              <a:t>Требования к должностям,</a:t>
            </a:r>
            <a:br>
              <a:rPr lang="ru-RU" sz="2800" dirty="0">
                <a:solidFill>
                  <a:srgbClr val="FFFF00"/>
                </a:solidFill>
                <a:latin typeface="Times New Roman" panose="02020603050405020304" pitchFamily="18" charset="0"/>
                <a:cs typeface="Times New Roman" panose="02020603050405020304" pitchFamily="18" charset="0"/>
              </a:rPr>
            </a:br>
            <a:r>
              <a:rPr lang="ru-RU" sz="2800" dirty="0">
                <a:solidFill>
                  <a:srgbClr val="FFFF00"/>
                </a:solidFill>
                <a:latin typeface="Times New Roman" panose="02020603050405020304" pitchFamily="18" charset="0"/>
                <a:cs typeface="Times New Roman" panose="02020603050405020304" pitchFamily="18" charset="0"/>
              </a:rPr>
              <a:t>замещение которых влечет за собой размещение сведений о доходах,</a:t>
            </a:r>
            <a:br>
              <a:rPr lang="ru-RU" sz="2800" dirty="0">
                <a:solidFill>
                  <a:srgbClr val="FFFF00"/>
                </a:solidFill>
                <a:latin typeface="Times New Roman" panose="02020603050405020304" pitchFamily="18" charset="0"/>
                <a:cs typeface="Times New Roman" panose="02020603050405020304" pitchFamily="18" charset="0"/>
              </a:rPr>
            </a:br>
            <a:r>
              <a:rPr lang="ru-RU" sz="2800" dirty="0">
                <a:solidFill>
                  <a:srgbClr val="FFFF00"/>
                </a:solidFill>
                <a:latin typeface="Times New Roman" panose="02020603050405020304" pitchFamily="18" charset="0"/>
                <a:cs typeface="Times New Roman" panose="02020603050405020304" pitchFamily="18" charset="0"/>
              </a:rPr>
              <a:t>расходах, об имуществе и обязательствах имущественного характера</a:t>
            </a:r>
            <a:r>
              <a:rPr lang="ru-RU" sz="2800" dirty="0">
                <a:solidFill>
                  <a:srgbClr val="FFFF00"/>
                </a:solidFill>
              </a:rPr>
              <a:t/>
            </a:r>
            <a:br>
              <a:rPr lang="ru-RU" sz="2800" dirty="0">
                <a:solidFill>
                  <a:srgbClr val="FFFF00"/>
                </a:solidFill>
              </a:rPr>
            </a:br>
            <a:endParaRPr lang="ru-RU" sz="2800" dirty="0">
              <a:solidFill>
                <a:srgbClr val="FFFF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09155" y="2052918"/>
            <a:ext cx="11045535" cy="4420618"/>
          </a:xfrm>
        </p:spPr>
        <p:txBody>
          <a:bodyPr>
            <a:normAutofit/>
          </a:bodyPr>
          <a:lstStyle/>
          <a:p>
            <a:pPr marL="0" indent="0">
              <a:buNone/>
            </a:pPr>
            <a:r>
              <a:rPr lang="ru-RU" sz="2400" dirty="0">
                <a:latin typeface="Times New Roman" panose="02020603050405020304" pitchFamily="18" charset="0"/>
                <a:cs typeface="Times New Roman" panose="02020603050405020304" pitchFamily="18" charset="0"/>
              </a:rPr>
              <a:t>Требования о размещении сведений о доходах, расходах, об имуществе и обязательствах имущественного характера устанавливаются к следующим должностям:</a:t>
            </a:r>
          </a:p>
          <a:p>
            <a:pPr marL="0" indent="0">
              <a:buNone/>
            </a:pP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следующие должности в организациях, создаваемых для выполнения задач, поставленных перед государственными органами (далее – подведомственные организации):</a:t>
            </a:r>
          </a:p>
          <a:p>
            <a:pPr marL="0" indent="0">
              <a:buNone/>
            </a:pPr>
            <a:r>
              <a:rPr lang="ru-RU" sz="2400" dirty="0">
                <a:latin typeface="Times New Roman" panose="02020603050405020304" pitchFamily="18" charset="0"/>
                <a:cs typeface="Times New Roman" panose="02020603050405020304" pitchFamily="18" charset="0"/>
              </a:rPr>
              <a:t>руководитель (единоличный исполнительный орган);</a:t>
            </a:r>
          </a:p>
          <a:p>
            <a:pPr marL="0" indent="0">
              <a:buNone/>
            </a:pPr>
            <a:r>
              <a:rPr lang="ru-RU" sz="2400" dirty="0">
                <a:latin typeface="Times New Roman" panose="02020603050405020304" pitchFamily="18" charset="0"/>
                <a:cs typeface="Times New Roman" panose="02020603050405020304" pitchFamily="18" charset="0"/>
              </a:rPr>
              <a:t>заместитель руководителя;</a:t>
            </a:r>
          </a:p>
          <a:p>
            <a:pPr marL="0" indent="0">
              <a:buNone/>
            </a:pPr>
            <a:r>
              <a:rPr lang="ru-RU" sz="2400" dirty="0">
                <a:latin typeface="Times New Roman" panose="02020603050405020304" pitchFamily="18" charset="0"/>
                <a:cs typeface="Times New Roman" panose="02020603050405020304" pitchFamily="18" charset="0"/>
              </a:rPr>
              <a:t>главный </a:t>
            </a:r>
            <a:r>
              <a:rPr lang="ru-RU" sz="2400" dirty="0" smtClean="0">
                <a:latin typeface="Times New Roman" panose="02020603050405020304" pitchFamily="18" charset="0"/>
                <a:cs typeface="Times New Roman" panose="02020603050405020304" pitchFamily="18" charset="0"/>
              </a:rPr>
              <a:t>бухгалтер</a:t>
            </a:r>
            <a:r>
              <a:rPr lang="ru-RU" sz="240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85328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60</TotalTime>
  <Words>864</Words>
  <Application>Microsoft Office PowerPoint</Application>
  <PresentationFormat>Широкоэкранный</PresentationFormat>
  <Paragraphs>55</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Century Gothic</vt:lpstr>
      <vt:lpstr>Times New Roman</vt:lpstr>
      <vt:lpstr>Wingdings 3</vt:lpstr>
      <vt:lpstr>Ион</vt:lpstr>
      <vt:lpstr>Приказ Министерства труда и социальной защиты Российской Федерации от 07.10.2013 г. №530н </vt:lpstr>
      <vt:lpstr>Подразделы раздела «Противодействие коррупции официального сайта учреждения</vt:lpstr>
      <vt:lpstr>Нормативные правовые и иные акты в сфере противодействия коррупции</vt:lpstr>
      <vt:lpstr>Методические материалы</vt:lpstr>
      <vt:lpstr>Формы документов,  связанных с противодействием коррупции, для заполнения</vt:lpstr>
      <vt:lpstr>Сведения о доходах, расходах, об имуществе и обязательствах имущественного характера</vt:lpstr>
      <vt:lpstr>Комиссия по соблюдению требований к служебному поведению и урегулированию конфликта интересов</vt:lpstr>
      <vt:lpstr>Обратная связь для сообщений о фактах коррупции</vt:lpstr>
      <vt:lpstr>Требования к должностям, замещение которых влечет за собой размещение сведений о доходах, расходах, об имуществе и обязательствах имущественного характера </vt:lpstr>
      <vt:lpstr>Требования к должностям, замещение которых влечет за собой размещение сведений о доходах, расходах, об имуществе и обязательствах имущественного характера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Приказ Министерства труда и социальной защиты Российской Федерации от 07.10.2013 г. №530н</dc:title>
  <dc:creator>Вова</dc:creator>
  <cp:lastModifiedBy>Вова</cp:lastModifiedBy>
  <cp:revision>6</cp:revision>
  <dcterms:created xsi:type="dcterms:W3CDTF">2020-02-12T06:49:12Z</dcterms:created>
  <dcterms:modified xsi:type="dcterms:W3CDTF">2020-02-12T07:49:20Z</dcterms:modified>
</cp:coreProperties>
</file>